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sldIdLst>
    <p:sldId id="256" r:id="rId2"/>
    <p:sldId id="257" r:id="rId3"/>
    <p:sldId id="284" r:id="rId4"/>
    <p:sldId id="285" r:id="rId5"/>
    <p:sldId id="258" r:id="rId6"/>
    <p:sldId id="286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9" r:id="rId19"/>
    <p:sldId id="261" r:id="rId20"/>
    <p:sldId id="287" r:id="rId21"/>
    <p:sldId id="288" r:id="rId22"/>
    <p:sldId id="263" r:id="rId23"/>
    <p:sldId id="264" r:id="rId24"/>
    <p:sldId id="265" r:id="rId25"/>
    <p:sldId id="290" r:id="rId26"/>
    <p:sldId id="266" r:id="rId27"/>
    <p:sldId id="291" r:id="rId28"/>
    <p:sldId id="267" r:id="rId29"/>
    <p:sldId id="268" r:id="rId30"/>
    <p:sldId id="269" r:id="rId31"/>
    <p:sldId id="270" r:id="rId32"/>
    <p:sldId id="272" r:id="rId33"/>
    <p:sldId id="26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0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5196" autoAdjust="0"/>
  </p:normalViewPr>
  <p:slideViewPr>
    <p:cSldViewPr>
      <p:cViewPr varScale="1">
        <p:scale>
          <a:sx n="51" d="100"/>
          <a:sy n="51" d="100"/>
        </p:scale>
        <p:origin x="-19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7664B-3A2F-46C3-8BE6-461F294D48D3}" type="datetimeFigureOut">
              <a:rPr lang="en-ZA" smtClean="0"/>
              <a:t>02-Oct-18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0D340-D524-481C-8B16-54E137E1679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052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D340-D524-481C-8B16-54E137E16797}" type="slidenum">
              <a:rPr lang="en-ZA" smtClean="0"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505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ZA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ZA"/>
          </a:p>
        </p:txBody>
      </p:sp>
      <p:pic>
        <p:nvPicPr>
          <p:cNvPr id="38" name="Picture 4" descr="my m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57563"/>
            <a:ext cx="2667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7451725" y="6308725"/>
            <a:ext cx="14398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ZA" sz="1200"/>
              <a:t>© Vera Castleman</a:t>
            </a:r>
            <a:endParaRPr lang="en-US" sz="12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4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1425-8F12-4D75-9283-3C8A56E1B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11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A60FA-373A-4938-8788-F5832D625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5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00C9D-AA6A-4C66-A714-5053E0E4D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22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3C303-1113-4448-801A-D165E3FE0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41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3A8C9-1423-41D8-9B4F-BE0484D633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78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2AB58-54D2-40EA-95E7-D97936685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28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EC9BB-E4DD-4E65-A0F4-6DBCABC369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61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2466C-036A-4C62-B66C-0F7C3A7A2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66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442A-2237-42DA-9D84-C0A22126B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53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65AD0-0416-45E9-AA7F-25AC2EE9CC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34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6F9D5-8AB8-4E0A-9195-58ED38E91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02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FE68B-3D70-4004-B030-EE242AF9E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18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F88299F-CA52-4CA2-BA9D-DDF7D40C4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</p:grpSp>
      <p:pic>
        <p:nvPicPr>
          <p:cNvPr id="1033" name="Picture 40" descr="my man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5516563"/>
            <a:ext cx="10604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Excel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ZA" altLang="en-US" dirty="0" smtClean="0"/>
              <a:t>Grade 12 CAT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vera\Dropbox\Screenshots\Screenshot 2016-02-07 21.07.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571500"/>
            <a:ext cx="90408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4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9388" y="188913"/>
          <a:ext cx="6478587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Paint Shop Pro Image" r:id="rId3" imgW="4546341" imgH="3141463" progId="PaintShopPro">
                  <p:embed/>
                </p:oleObj>
              </mc:Choice>
              <mc:Fallback>
                <p:oleObj name="Paint Shop Pro Image" r:id="rId3" imgW="4546341" imgH="3141463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8913"/>
                        <a:ext cx="6478587" cy="447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5288" y="3068638"/>
            <a:ext cx="5976937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ZA" alt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638925" y="2420938"/>
            <a:ext cx="2470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ZA" altLang="en-US"/>
              <a:t>This is the entire table</a:t>
            </a:r>
          </a:p>
          <a:p>
            <a:pPr eaLnBrk="1" hangingPunct="1"/>
            <a:r>
              <a:rPr lang="en-ZA" altLang="en-US"/>
              <a:t>that you are using to</a:t>
            </a:r>
          </a:p>
          <a:p>
            <a:pPr eaLnBrk="1" hangingPunct="1"/>
            <a:r>
              <a:rPr lang="en-ZA" altLang="en-US"/>
              <a:t>get the value you want</a:t>
            </a:r>
            <a:endParaRPr lang="en-US" alt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H="1" flipV="1">
            <a:off x="4859338" y="1341438"/>
            <a:ext cx="2592387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1785938" y="5572125"/>
            <a:ext cx="5354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altLang="en-US" sz="3200">
                <a:solidFill>
                  <a:srgbClr val="FF0000"/>
                </a:solidFill>
              </a:rPr>
              <a:t>In our example it is E4 to G7</a:t>
            </a:r>
          </a:p>
        </p:txBody>
      </p:sp>
    </p:spTree>
    <p:extLst>
      <p:ext uri="{BB962C8B-B14F-4D97-AF65-F5344CB8AC3E}">
        <p14:creationId xmlns:p14="http://schemas.microsoft.com/office/powerpoint/2010/main" val="3472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vera\Dropbox\Screenshots\Screenshot 2016-02-07 21.07.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571500"/>
            <a:ext cx="90408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9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411163" y="1412875"/>
            <a:ext cx="84089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4000"/>
              <a:t>You must use ABSOLUTE referencing (dollar signs) in the table array – e.g.  $f$4:$g$16   if you need to use the autofill option</a:t>
            </a:r>
            <a:endParaRPr lang="en-US" altLang="en-US" sz="4000"/>
          </a:p>
        </p:txBody>
      </p:sp>
    </p:spTree>
    <p:extLst>
      <p:ext uri="{BB962C8B-B14F-4D97-AF65-F5344CB8AC3E}">
        <p14:creationId xmlns:p14="http://schemas.microsoft.com/office/powerpoint/2010/main" val="23825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50825" y="260350"/>
          <a:ext cx="6478588" cy="437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Paint Shop Pro Image" r:id="rId3" imgW="4497561" imgH="3034146" progId="PaintShopPro">
                  <p:embed/>
                </p:oleObj>
              </mc:Choice>
              <mc:Fallback>
                <p:oleObj name="Paint Shop Pro Image" r:id="rId3" imgW="4497561" imgH="3034146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0350"/>
                        <a:ext cx="6478588" cy="437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23850" y="3068638"/>
            <a:ext cx="6408738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ZA" alt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143750" y="3160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877050" y="2368550"/>
            <a:ext cx="18986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ZA" altLang="en-US"/>
              <a:t>Which column </a:t>
            </a:r>
          </a:p>
          <a:p>
            <a:pPr eaLnBrk="1" hangingPunct="1"/>
            <a:r>
              <a:rPr lang="en-ZA" altLang="en-US"/>
              <a:t>of the table has </a:t>
            </a:r>
          </a:p>
          <a:p>
            <a:pPr eaLnBrk="1" hangingPunct="1"/>
            <a:r>
              <a:rPr lang="en-ZA" altLang="en-US"/>
              <a:t>your value? The </a:t>
            </a:r>
          </a:p>
          <a:p>
            <a:pPr eaLnBrk="1" hangingPunct="1"/>
            <a:r>
              <a:rPr lang="en-ZA" altLang="en-US"/>
              <a:t>first column you </a:t>
            </a:r>
          </a:p>
          <a:p>
            <a:pPr eaLnBrk="1" hangingPunct="1"/>
            <a:r>
              <a:rPr lang="en-ZA" altLang="en-US"/>
              <a:t>selected will be </a:t>
            </a:r>
          </a:p>
          <a:p>
            <a:pPr eaLnBrk="1" hangingPunct="1"/>
            <a:r>
              <a:rPr lang="en-ZA" altLang="en-US"/>
              <a:t>column 1.</a:t>
            </a:r>
            <a:endParaRPr lang="en-US" alt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H="1" flipV="1">
            <a:off x="5292725" y="1773238"/>
            <a:ext cx="280828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0" y="5286375"/>
            <a:ext cx="91932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altLang="en-US" sz="2800">
                <a:solidFill>
                  <a:srgbClr val="FF0000"/>
                </a:solidFill>
              </a:rPr>
              <a:t>If you are looking for the brand it will be the 2</a:t>
            </a:r>
            <a:r>
              <a:rPr lang="en-ZA" altLang="en-US" sz="2800" baseline="30000">
                <a:solidFill>
                  <a:srgbClr val="FF0000"/>
                </a:solidFill>
              </a:rPr>
              <a:t>nd</a:t>
            </a:r>
            <a:r>
              <a:rPr lang="en-ZA" altLang="en-US" sz="2800">
                <a:solidFill>
                  <a:srgbClr val="FF0000"/>
                </a:solidFill>
              </a:rPr>
              <a:t> column.</a:t>
            </a:r>
          </a:p>
          <a:p>
            <a:r>
              <a:rPr lang="en-ZA" altLang="en-US" sz="2800">
                <a:solidFill>
                  <a:srgbClr val="FF0000"/>
                </a:solidFill>
              </a:rPr>
              <a:t>If you are looking for  the product it will be the 3</a:t>
            </a:r>
            <a:r>
              <a:rPr lang="en-ZA" altLang="en-US" sz="2800" baseline="30000">
                <a:solidFill>
                  <a:srgbClr val="FF0000"/>
                </a:solidFill>
              </a:rPr>
              <a:t>rd</a:t>
            </a:r>
            <a:r>
              <a:rPr lang="en-ZA" altLang="en-US" sz="2800">
                <a:solidFill>
                  <a:srgbClr val="FF0000"/>
                </a:solidFill>
              </a:rPr>
              <a:t> column</a:t>
            </a:r>
          </a:p>
        </p:txBody>
      </p:sp>
    </p:spTree>
    <p:extLst>
      <p:ext uri="{BB962C8B-B14F-4D97-AF65-F5344CB8AC3E}">
        <p14:creationId xmlns:p14="http://schemas.microsoft.com/office/powerpoint/2010/main" val="16475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vera\Dropbox\Screenshots\Screenshot 2016-02-07 21.07.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571500"/>
            <a:ext cx="90408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1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6478588" cy="431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Paint Shop Pro Image" r:id="rId3" imgW="4556098" imgH="3034146" progId="PaintShopPro">
                  <p:embed/>
                </p:oleObj>
              </mc:Choice>
              <mc:Fallback>
                <p:oleObj name="Paint Shop Pro Image" r:id="rId3" imgW="4556098" imgH="3034146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478588" cy="431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0825" y="2852738"/>
            <a:ext cx="5976938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ZA" alt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567488" y="2265363"/>
            <a:ext cx="23939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ZA" altLang="en-US"/>
              <a:t>If you choose FALSE </a:t>
            </a:r>
          </a:p>
          <a:p>
            <a:pPr eaLnBrk="1" hangingPunct="1"/>
            <a:r>
              <a:rPr lang="en-ZA" altLang="en-US"/>
              <a:t>then an exact match </a:t>
            </a:r>
          </a:p>
          <a:p>
            <a:pPr eaLnBrk="1" hangingPunct="1"/>
            <a:r>
              <a:rPr lang="en-ZA" altLang="en-US"/>
              <a:t>must be found.</a:t>
            </a:r>
          </a:p>
          <a:p>
            <a:pPr eaLnBrk="1" hangingPunct="1"/>
            <a:r>
              <a:rPr lang="en-ZA" altLang="en-US"/>
              <a:t>If you choose TRUE </a:t>
            </a:r>
          </a:p>
          <a:p>
            <a:pPr eaLnBrk="1" hangingPunct="1"/>
            <a:r>
              <a:rPr lang="en-ZA" altLang="en-US"/>
              <a:t>then it will find the </a:t>
            </a:r>
          </a:p>
          <a:p>
            <a:pPr eaLnBrk="1" hangingPunct="1"/>
            <a:r>
              <a:rPr lang="en-ZA" altLang="en-US"/>
              <a:t>closest match.</a:t>
            </a:r>
            <a:endParaRPr lang="en-US" alt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 flipV="1">
            <a:off x="4859338" y="1773238"/>
            <a:ext cx="230505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3429000" y="5143500"/>
            <a:ext cx="375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altLang="en-US" sz="3200">
                <a:solidFill>
                  <a:srgbClr val="FF0000"/>
                </a:solidFill>
              </a:rPr>
              <a:t>This can be omitted</a:t>
            </a:r>
          </a:p>
        </p:txBody>
      </p:sp>
    </p:spTree>
    <p:extLst>
      <p:ext uri="{BB962C8B-B14F-4D97-AF65-F5344CB8AC3E}">
        <p14:creationId xmlns:p14="http://schemas.microsoft.com/office/powerpoint/2010/main" val="36896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Lookup Function in Exc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14375"/>
            <a:ext cx="89074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1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4" t="27823" r="3226" b="30242"/>
          <a:stretch/>
        </p:blipFill>
        <p:spPr bwMode="auto">
          <a:xfrm>
            <a:off x="175147" y="1412776"/>
            <a:ext cx="6761402" cy="386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5"/>
          <p:cNvSpPr>
            <a:spLocks noChangeShapeType="1"/>
          </p:cNvSpPr>
          <p:nvPr/>
        </p:nvSpPr>
        <p:spPr bwMode="auto">
          <a:xfrm flipH="1">
            <a:off x="4767444" y="1700807"/>
            <a:ext cx="2325857" cy="4645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788252" y="2449565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4788251" y="2740050"/>
            <a:ext cx="2324423" cy="6045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631498" y="3027387"/>
            <a:ext cx="2604797" cy="11216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" name="TextBox 1"/>
          <p:cNvSpPr txBox="1"/>
          <p:nvPr/>
        </p:nvSpPr>
        <p:spPr>
          <a:xfrm>
            <a:off x="7092280" y="144750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What do you want</a:t>
            </a:r>
            <a:br>
              <a:rPr lang="en-ZA" dirty="0" smtClean="0"/>
            </a:br>
            <a:r>
              <a:rPr lang="en-ZA" dirty="0" smtClean="0"/>
              <a:t>to look up?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7147433" y="2165376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Where is you </a:t>
            </a:r>
            <a:br>
              <a:rPr lang="en-ZA" dirty="0" smtClean="0"/>
            </a:br>
            <a:r>
              <a:rPr lang="en-ZA" dirty="0" smtClean="0"/>
              <a:t>information?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7147433" y="3021439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Which column</a:t>
            </a:r>
            <a:br>
              <a:rPr lang="en-ZA" dirty="0" smtClean="0"/>
            </a:br>
            <a:r>
              <a:rPr lang="en-ZA" dirty="0" smtClean="0"/>
              <a:t>is the info?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7244680" y="3825913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This is not </a:t>
            </a:r>
            <a:br>
              <a:rPr lang="en-ZA" dirty="0" smtClean="0"/>
            </a:br>
            <a:r>
              <a:rPr lang="en-ZA" dirty="0" smtClean="0"/>
              <a:t>needed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59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Round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/>
          <a:p>
            <a:r>
              <a:rPr lang="en-ZA" sz="3200" b="1" dirty="0" smtClean="0"/>
              <a:t>Round</a:t>
            </a:r>
            <a:endParaRPr lang="en-ZA" sz="2800" b="1" dirty="0" smtClean="0"/>
          </a:p>
          <a:p>
            <a:pPr lvl="1"/>
            <a:r>
              <a:rPr lang="en-ZA" sz="2400" dirty="0" smtClean="0">
                <a:solidFill>
                  <a:srgbClr val="6200C4"/>
                </a:solidFill>
              </a:rPr>
              <a:t>Needs the number and the number of decimal places</a:t>
            </a:r>
          </a:p>
          <a:p>
            <a:r>
              <a:rPr lang="en-ZA" sz="3200" b="1" dirty="0" smtClean="0"/>
              <a:t>Roundup</a:t>
            </a:r>
            <a:endParaRPr lang="en-ZA" sz="2800" b="1" dirty="0" smtClean="0"/>
          </a:p>
          <a:p>
            <a:pPr lvl="1"/>
            <a:r>
              <a:rPr lang="en-ZA" sz="2400" dirty="0">
                <a:solidFill>
                  <a:srgbClr val="6200C4"/>
                </a:solidFill>
              </a:rPr>
              <a:t>Needs the number and the number of decimal </a:t>
            </a:r>
            <a:r>
              <a:rPr lang="en-ZA" sz="2400" dirty="0" smtClean="0">
                <a:solidFill>
                  <a:srgbClr val="6200C4"/>
                </a:solidFill>
              </a:rPr>
              <a:t>places</a:t>
            </a:r>
          </a:p>
          <a:p>
            <a:r>
              <a:rPr lang="en-ZA" sz="3200" b="1" dirty="0" err="1" smtClean="0"/>
              <a:t>Rounddown</a:t>
            </a:r>
            <a:endParaRPr lang="en-ZA" sz="2800" b="1" dirty="0" smtClean="0"/>
          </a:p>
          <a:p>
            <a:pPr lvl="1"/>
            <a:r>
              <a:rPr lang="en-ZA" sz="2400" dirty="0">
                <a:solidFill>
                  <a:srgbClr val="6200C4"/>
                </a:solidFill>
              </a:rPr>
              <a:t>Needs the number and the number of decimal </a:t>
            </a:r>
            <a:r>
              <a:rPr lang="en-ZA" sz="2400" dirty="0" smtClean="0">
                <a:solidFill>
                  <a:srgbClr val="6200C4"/>
                </a:solidFill>
              </a:rPr>
              <a:t>places</a:t>
            </a:r>
          </a:p>
          <a:p>
            <a:r>
              <a:rPr lang="en-ZA" sz="3200" b="1" dirty="0" err="1" smtClean="0"/>
              <a:t>Int</a:t>
            </a:r>
            <a:endParaRPr lang="en-ZA" sz="3200" b="1" dirty="0" smtClean="0"/>
          </a:p>
          <a:p>
            <a:pPr lvl="1"/>
            <a:r>
              <a:rPr lang="en-ZA" sz="2400" dirty="0" smtClean="0">
                <a:solidFill>
                  <a:srgbClr val="6200C4"/>
                </a:solidFill>
              </a:rPr>
              <a:t>Needs the number</a:t>
            </a:r>
          </a:p>
          <a:p>
            <a:r>
              <a:rPr lang="en-ZA" sz="3200" b="1" dirty="0" err="1" smtClean="0"/>
              <a:t>Trunc</a:t>
            </a:r>
            <a:endParaRPr lang="en-ZA" sz="2800" b="1" dirty="0" smtClean="0"/>
          </a:p>
          <a:p>
            <a:pPr marL="638175" lvl="2" indent="-342900">
              <a:buClr>
                <a:schemeClr val="tx2"/>
              </a:buClr>
            </a:pPr>
            <a:r>
              <a:rPr lang="en-ZA" sz="2400" dirty="0">
                <a:solidFill>
                  <a:srgbClr val="6200C4"/>
                </a:solidFill>
              </a:rPr>
              <a:t>Needs the number and the number of decimal </a:t>
            </a:r>
            <a:r>
              <a:rPr lang="en-ZA" sz="2400" dirty="0" smtClean="0">
                <a:solidFill>
                  <a:srgbClr val="6200C4"/>
                </a:solidFill>
              </a:rPr>
              <a:t>places</a:t>
            </a:r>
            <a:endParaRPr lang="en-ZA" sz="2400" dirty="0">
              <a:solidFill>
                <a:srgbClr val="6200C4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564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If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199"/>
            <a:ext cx="8229600" cy="41497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ZA" dirty="0" smtClean="0">
                <a:solidFill>
                  <a:srgbClr val="FF0000"/>
                </a:solidFill>
              </a:rPr>
              <a:t>If</a:t>
            </a:r>
            <a:r>
              <a:rPr lang="en-ZA" dirty="0" smtClean="0"/>
              <a:t> it is sunny we will go to the beach, if it rains we will stay at home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ZA" dirty="0" smtClean="0"/>
              <a:t>This </a:t>
            </a:r>
            <a:r>
              <a:rPr lang="en-ZA" dirty="0"/>
              <a:t>function is used when you have a choice of two </a:t>
            </a:r>
            <a:r>
              <a:rPr lang="en-ZA" dirty="0" smtClean="0"/>
              <a:t>options: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ZA" dirty="0" smtClean="0"/>
              <a:t>If you get over 40% you have passed, otherwise you have failed </a:t>
            </a:r>
            <a:r>
              <a:rPr lang="en-ZA" dirty="0" smtClean="0">
                <a:sym typeface="Wingdings" panose="05000000000000000000" pitchFamily="2" charset="2"/>
              </a:rPr>
              <a:t>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403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8" r="46169" b="64651"/>
          <a:stretch/>
        </p:blipFill>
        <p:spPr bwMode="auto">
          <a:xfrm>
            <a:off x="180794" y="1988840"/>
            <a:ext cx="862557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5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Text Functions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5"/>
            <a:ext cx="8229600" cy="3998069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Even though Excel is used a lot for its calculation capabilities, it has some very powerful text functions.</a:t>
            </a:r>
          </a:p>
          <a:p>
            <a:pPr marL="0" indent="0">
              <a:buNone/>
            </a:pPr>
            <a:r>
              <a:rPr lang="en-ZA" dirty="0" smtClean="0"/>
              <a:t>This enhances the program and gives it many features that enable it to deal with data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103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Text Functions - Left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This function peels off a number of characters from the left</a:t>
            </a:r>
            <a:r>
              <a:rPr lang="en-ZA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1" t="47291" r="17969" b="17709"/>
          <a:stretch/>
        </p:blipFill>
        <p:spPr bwMode="auto">
          <a:xfrm>
            <a:off x="611560" y="2924944"/>
            <a:ext cx="66384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7" y="2939048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The text</a:t>
            </a:r>
          </a:p>
          <a:p>
            <a:r>
              <a:rPr lang="en-ZA" dirty="0" smtClean="0"/>
              <a:t>reference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7818979" y="4056340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How many</a:t>
            </a:r>
          </a:p>
          <a:p>
            <a:r>
              <a:rPr lang="en-ZA" dirty="0" smtClean="0"/>
              <a:t>chars</a:t>
            </a:r>
            <a:endParaRPr lang="en-ZA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5220071" y="3262213"/>
            <a:ext cx="2664295" cy="3231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5327991" y="3861420"/>
            <a:ext cx="2628385" cy="5180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55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Text Functions - Right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This function peels off a number of characters from the r</a:t>
            </a:r>
            <a:r>
              <a:rPr lang="en-ZA" dirty="0" smtClean="0"/>
              <a:t>ight.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8" t="47500" r="19219" b="18347"/>
          <a:stretch/>
        </p:blipFill>
        <p:spPr bwMode="auto">
          <a:xfrm>
            <a:off x="251520" y="2852936"/>
            <a:ext cx="6835472" cy="33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84367" y="2939048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The text</a:t>
            </a:r>
          </a:p>
          <a:p>
            <a:r>
              <a:rPr lang="en-ZA" dirty="0" smtClean="0"/>
              <a:t>reference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7818979" y="4056340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How many</a:t>
            </a:r>
          </a:p>
          <a:p>
            <a:r>
              <a:rPr lang="en-ZA" dirty="0" smtClean="0"/>
              <a:t>chars</a:t>
            </a:r>
            <a:endParaRPr lang="en-ZA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5135638" y="3262213"/>
            <a:ext cx="2748727" cy="3231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5135639" y="3989035"/>
            <a:ext cx="2446508" cy="6417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65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Text Functions - Mid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This function peels off a number of characters from the </a:t>
            </a:r>
            <a:r>
              <a:rPr lang="en-ZA" dirty="0" smtClean="0"/>
              <a:t>middle. It needs an additional bit of information</a:t>
            </a: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45417" r="16094" b="16041"/>
          <a:stretch/>
        </p:blipFill>
        <p:spPr bwMode="auto">
          <a:xfrm>
            <a:off x="395536" y="3212976"/>
            <a:ext cx="660332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03091" y="2967256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The text</a:t>
            </a:r>
          </a:p>
          <a:p>
            <a:r>
              <a:rPr lang="en-ZA" dirty="0" smtClean="0"/>
              <a:t>reference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7711515" y="4725142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How many</a:t>
            </a:r>
          </a:p>
          <a:p>
            <a:r>
              <a:rPr lang="en-ZA" dirty="0" smtClean="0"/>
              <a:t>chars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7668851" y="3798508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Where do </a:t>
            </a:r>
            <a:br>
              <a:rPr lang="en-ZA" dirty="0" smtClean="0"/>
            </a:br>
            <a:r>
              <a:rPr lang="en-ZA" dirty="0" smtClean="0"/>
              <a:t>I start</a:t>
            </a:r>
            <a:endParaRPr lang="en-ZA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5135637" y="3290421"/>
            <a:ext cx="2575878" cy="6426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5288037" y="4121673"/>
            <a:ext cx="23808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 flipV="1">
            <a:off x="5135637" y="4485689"/>
            <a:ext cx="2567453" cy="5626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13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4" r="23369" b="25543"/>
          <a:stretch/>
        </p:blipFill>
        <p:spPr bwMode="auto">
          <a:xfrm>
            <a:off x="-1" y="1124744"/>
            <a:ext cx="8676457" cy="4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Text Functions - Concatenate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2400" dirty="0" smtClean="0"/>
              <a:t>The English word Concatenate means “Join together” And that is what we are going to do. We are going to join 2 or more strings together to form another string</a:t>
            </a:r>
            <a:endParaRPr lang="en-ZA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1" t="42462" r="3423" b="14285"/>
          <a:stretch/>
        </p:blipFill>
        <p:spPr bwMode="auto">
          <a:xfrm>
            <a:off x="1331640" y="2996952"/>
            <a:ext cx="5529942" cy="316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Joining strings together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=concatenate(String1, string2, </a:t>
            </a:r>
            <a:r>
              <a:rPr lang="en-ZA" dirty="0" err="1" smtClean="0"/>
              <a:t>str</a:t>
            </a:r>
            <a:r>
              <a:rPr lang="en-ZA" dirty="0" smtClean="0"/>
              <a:t>……… </a:t>
            </a:r>
            <a:r>
              <a:rPr lang="en-ZA" dirty="0" err="1" smtClean="0"/>
              <a:t>etc</a:t>
            </a:r>
            <a:r>
              <a:rPr lang="en-ZA" dirty="0" smtClean="0"/>
              <a:t>) Or</a:t>
            </a:r>
          </a:p>
          <a:p>
            <a:pPr marL="0" indent="0">
              <a:buNone/>
            </a:pPr>
            <a:r>
              <a:rPr lang="en-ZA" dirty="0" smtClean="0"/>
              <a:t>=cell1&amp;cell2&amp;cell3 ……</a:t>
            </a:r>
            <a:r>
              <a:rPr lang="en-ZA" dirty="0" err="1" smtClean="0"/>
              <a:t>etc</a:t>
            </a:r>
            <a:endParaRPr lang="en-Z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5" t="21230" r="5917" b="25595"/>
          <a:stretch/>
        </p:blipFill>
        <p:spPr bwMode="auto">
          <a:xfrm>
            <a:off x="3596095" y="2744958"/>
            <a:ext cx="4110991" cy="388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5976" y="3429000"/>
            <a:ext cx="1584176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3825061" y="623731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OR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361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Text Functions - Len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This counts how many characters there are in a string.</a:t>
            </a:r>
            <a:endParaRPr lang="en-Z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5" r="16369" b="52778"/>
          <a:stretch/>
        </p:blipFill>
        <p:spPr bwMode="auto">
          <a:xfrm>
            <a:off x="179512" y="2996952"/>
            <a:ext cx="8157029" cy="194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2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Text Functions - Value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Converts a text field number to an actual number. E.g. all phone numbers are stored as text. This will peel off the number so that it can be used in calculations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8" t="20982" b="54415"/>
          <a:stretch/>
        </p:blipFill>
        <p:spPr bwMode="auto">
          <a:xfrm>
            <a:off x="1475656" y="3933056"/>
            <a:ext cx="5094514" cy="179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2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3" r="54032" b="35179"/>
          <a:stretch/>
        </p:blipFill>
        <p:spPr bwMode="auto">
          <a:xfrm>
            <a:off x="74954" y="476671"/>
            <a:ext cx="7881422" cy="571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7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Text Functions - Find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Gives the number of characters up to and including the required text. Useful for finding </a:t>
            </a:r>
            <a:r>
              <a:rPr lang="en-ZA" dirty="0" smtClean="0"/>
              <a:t>spaces.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" t="20996" r="16353" b="52813"/>
          <a:stretch/>
        </p:blipFill>
        <p:spPr bwMode="auto">
          <a:xfrm>
            <a:off x="28465" y="3529337"/>
            <a:ext cx="8186057" cy="19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2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7956376" cy="1295400"/>
          </a:xfrm>
        </p:spPr>
        <p:txBody>
          <a:bodyPr/>
          <a:lstStyle/>
          <a:p>
            <a:r>
              <a:rPr lang="en-ZA" sz="3600" dirty="0" smtClean="0"/>
              <a:t>Text Functions – Upper (or Lower)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Converts the selected text to UPPER (or LOWER) case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3" r="17411" b="43502"/>
          <a:stretch/>
        </p:blipFill>
        <p:spPr bwMode="auto">
          <a:xfrm>
            <a:off x="179512" y="2852936"/>
            <a:ext cx="8055429" cy="261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9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Text Functions - </a:t>
            </a:r>
            <a:r>
              <a:rPr lang="en-ZA" dirty="0" smtClean="0"/>
              <a:t>Trim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Removes EXTRA spaces between words</a:t>
            </a:r>
            <a:endParaRPr lang="en-Z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6" r="17113" b="56547"/>
          <a:stretch/>
        </p:blipFill>
        <p:spPr bwMode="auto">
          <a:xfrm>
            <a:off x="323528" y="3573016"/>
            <a:ext cx="8084457" cy="158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2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2010618"/>
          </a:xfrm>
        </p:spPr>
        <p:txBody>
          <a:bodyPr/>
          <a:lstStyle/>
          <a:p>
            <a:r>
              <a:rPr lang="en-ZA" dirty="0" smtClean="0"/>
              <a:t>Date and Time-</a:t>
            </a:r>
            <a:br>
              <a:rPr lang="en-ZA" dirty="0" smtClean="0"/>
            </a:b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29663"/>
              </p:ext>
            </p:extLst>
          </p:nvPr>
        </p:nvGraphicFramePr>
        <p:xfrm>
          <a:off x="323528" y="34290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 smtClean="0">
                          <a:solidFill>
                            <a:schemeClr val="tx1"/>
                          </a:solidFill>
                        </a:rPr>
                        <a:t>Now()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 smtClean="0">
                          <a:solidFill>
                            <a:schemeClr val="tx1"/>
                          </a:solidFill>
                        </a:rPr>
                        <a:t>Today()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tx1"/>
                          </a:solidFill>
                        </a:rPr>
                        <a:t>Day(cell ref)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 smtClean="0">
                          <a:solidFill>
                            <a:schemeClr val="tx1"/>
                          </a:solidFill>
                        </a:rPr>
                        <a:t>Month(cell ref)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tx1"/>
                          </a:solidFill>
                        </a:rPr>
                        <a:t>Year(cell ref)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tx1"/>
                          </a:solidFill>
                        </a:rPr>
                        <a:t>Date(</a:t>
                      </a:r>
                      <a:r>
                        <a:rPr lang="en-ZA" b="1" dirty="0" err="1" smtClean="0">
                          <a:solidFill>
                            <a:schemeClr val="tx1"/>
                          </a:solidFill>
                        </a:rPr>
                        <a:t>yy,mm,dd</a:t>
                      </a:r>
                      <a:r>
                        <a:rPr lang="en-ZA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tx1"/>
                          </a:solidFill>
                        </a:rPr>
                        <a:t>Days(cell ref1,cell ref2)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tx1"/>
                          </a:solidFill>
                        </a:rPr>
                        <a:t>Hour(cell ref)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tx1"/>
                          </a:solidFill>
                        </a:rPr>
                        <a:t>Minute(cell ref)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 smtClean="0">
                          <a:solidFill>
                            <a:schemeClr val="tx1"/>
                          </a:solidFill>
                        </a:rPr>
                        <a:t>Time(</a:t>
                      </a:r>
                      <a:r>
                        <a:rPr lang="en-ZA" b="1" dirty="0" err="1" smtClean="0">
                          <a:solidFill>
                            <a:schemeClr val="tx1"/>
                          </a:solidFill>
                        </a:rPr>
                        <a:t>hh,mm,ss</a:t>
                      </a:r>
                      <a:r>
                        <a:rPr lang="en-ZA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8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564" r="79296" b="41573"/>
          <a:stretch/>
        </p:blipFill>
        <p:spPr bwMode="auto">
          <a:xfrm>
            <a:off x="1547664" y="548680"/>
            <a:ext cx="4292697" cy="588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2564904"/>
            <a:ext cx="1982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 smtClean="0"/>
              <a:t>Use Autofill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28184" y="3917012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Change some numbers</a:t>
            </a:r>
          </a:p>
          <a:p>
            <a:r>
              <a:rPr lang="en-ZA" dirty="0" smtClean="0"/>
              <a:t>to see the effect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36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Nested If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This is an </a:t>
            </a:r>
            <a:r>
              <a:rPr lang="en-ZA" dirty="0" smtClean="0">
                <a:solidFill>
                  <a:srgbClr val="FF0000"/>
                </a:solidFill>
              </a:rPr>
              <a:t>IF</a:t>
            </a:r>
            <a:r>
              <a:rPr lang="en-ZA" dirty="0" smtClean="0"/>
              <a:t> statement </a:t>
            </a:r>
            <a:r>
              <a:rPr lang="en-ZA" b="1" dirty="0" smtClean="0"/>
              <a:t>Inside</a:t>
            </a:r>
            <a:r>
              <a:rPr lang="en-ZA" dirty="0" smtClean="0"/>
              <a:t> an </a:t>
            </a:r>
            <a:r>
              <a:rPr lang="en-ZA" dirty="0" smtClean="0">
                <a:solidFill>
                  <a:srgbClr val="FF0000"/>
                </a:solidFill>
              </a:rPr>
              <a:t>IF</a:t>
            </a:r>
            <a:r>
              <a:rPr lang="en-ZA" dirty="0" smtClean="0"/>
              <a:t> statement</a:t>
            </a:r>
          </a:p>
          <a:p>
            <a:r>
              <a:rPr lang="en-ZA" dirty="0" smtClean="0"/>
              <a:t>If it is sunny we can go to the beach or we can go for a drive, if it rains we will stay at home</a:t>
            </a:r>
          </a:p>
          <a:p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749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4" b="15123"/>
          <a:stretch/>
        </p:blipFill>
        <p:spPr bwMode="auto">
          <a:xfrm>
            <a:off x="-15605" y="1076644"/>
            <a:ext cx="8764069" cy="444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0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en-US" smtClean="0"/>
              <a:t>Vlookup</a:t>
            </a:r>
            <a:endParaRPr lang="en-US" altLang="en-US" smtClean="0"/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ZA" altLang="en-US" dirty="0" smtClean="0"/>
              <a:t>This function is used when you need to get a value from another place in the spreadsheet or from another sheet in the file.</a:t>
            </a:r>
          </a:p>
          <a:p>
            <a:pPr eaLnBrk="1" hangingPunct="1"/>
            <a:r>
              <a:rPr lang="en-ZA" altLang="en-US" dirty="0" smtClean="0"/>
              <a:t>Work out the first one in the column then autofill.</a:t>
            </a:r>
          </a:p>
          <a:p>
            <a:pPr eaLnBrk="1" hangingPunct="1"/>
            <a:r>
              <a:rPr lang="en-ZA" altLang="en-US" dirty="0" smtClean="0"/>
              <a:t>In the formula a sheet reference has ! After it.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9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vera\Dropbox\Screenshots\Screenshot 2016-02-07 21.07.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785938"/>
            <a:ext cx="90408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en-US" smtClean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3846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319088"/>
          <a:ext cx="6478588" cy="447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Paint Shop Pro Image" r:id="rId3" imgW="4673171" imgH="3229268" progId="PaintShopPro">
                  <p:embed/>
                </p:oleObj>
              </mc:Choice>
              <mc:Fallback>
                <p:oleObj name="Paint Shop Pro Image" r:id="rId3" imgW="4673171" imgH="3229268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9088"/>
                        <a:ext cx="6478588" cy="447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250825" y="3213100"/>
            <a:ext cx="59055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ZA" altLang="en-US"/>
          </a:p>
        </p:txBody>
      </p:sp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6732588" y="2781300"/>
            <a:ext cx="24288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ZA" altLang="en-US"/>
              <a:t>This is what you are</a:t>
            </a:r>
          </a:p>
          <a:p>
            <a:pPr eaLnBrk="1" hangingPunct="1"/>
            <a:r>
              <a:rPr lang="en-ZA" altLang="en-US"/>
              <a:t>looking for:</a:t>
            </a:r>
          </a:p>
          <a:p>
            <a:pPr eaLnBrk="1" hangingPunct="1"/>
            <a:r>
              <a:rPr lang="en-ZA" altLang="en-US"/>
              <a:t>e.g. the car make, </a:t>
            </a:r>
          </a:p>
          <a:p>
            <a:pPr eaLnBrk="1" hangingPunct="1"/>
            <a:r>
              <a:rPr lang="en-ZA" altLang="en-US"/>
              <a:t>the publisher, </a:t>
            </a:r>
          </a:p>
          <a:p>
            <a:pPr eaLnBrk="1" hangingPunct="1"/>
            <a:r>
              <a:rPr lang="en-ZA" altLang="en-US"/>
              <a:t>the occupation, the ID</a:t>
            </a:r>
            <a:endParaRPr lang="en-US" altLang="en-US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 flipH="1" flipV="1">
            <a:off x="4787900" y="1341438"/>
            <a:ext cx="230505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2000250" y="5357813"/>
            <a:ext cx="5286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altLang="en-US" sz="3200">
                <a:solidFill>
                  <a:srgbClr val="FF0000"/>
                </a:solidFill>
              </a:rPr>
              <a:t>In our example it will be A2</a:t>
            </a:r>
          </a:p>
        </p:txBody>
      </p:sp>
    </p:spTree>
    <p:extLst>
      <p:ext uri="{BB962C8B-B14F-4D97-AF65-F5344CB8AC3E}">
        <p14:creationId xmlns:p14="http://schemas.microsoft.com/office/powerpoint/2010/main" val="42479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ching">
  <a:themeElements>
    <a:clrScheme name="cool cat 1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E2E3EA"/>
      </a:accent1>
      <a:accent2>
        <a:srgbClr val="669999"/>
      </a:accent2>
      <a:accent3>
        <a:srgbClr val="FFFFFF"/>
      </a:accent3>
      <a:accent4>
        <a:srgbClr val="000000"/>
      </a:accent4>
      <a:accent5>
        <a:srgbClr val="EEEFF3"/>
      </a:accent5>
      <a:accent6>
        <a:srgbClr val="5C8A8A"/>
      </a:accent6>
      <a:hlink>
        <a:srgbClr val="224EBC"/>
      </a:hlink>
      <a:folHlink>
        <a:srgbClr val="BC4932"/>
      </a:folHlink>
    </a:clrScheme>
    <a:fontScheme name="cool c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ol cat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 cat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 cat 11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E2E3EA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EEFF3"/>
        </a:accent5>
        <a:accent6>
          <a:srgbClr val="5C8A8A"/>
        </a:accent6>
        <a:hlink>
          <a:srgbClr val="224EBC"/>
        </a:hlink>
        <a:folHlink>
          <a:srgbClr val="BC49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teaching</Template>
  <TotalTime>679</TotalTime>
  <Words>660</Words>
  <Application>Microsoft Office PowerPoint</Application>
  <PresentationFormat>On-screen Show (4:3)</PresentationFormat>
  <Paragraphs>108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teaching</vt:lpstr>
      <vt:lpstr>Paint Shop Pro Image</vt:lpstr>
      <vt:lpstr>Excel</vt:lpstr>
      <vt:lpstr>If</vt:lpstr>
      <vt:lpstr>PowerPoint Presentation</vt:lpstr>
      <vt:lpstr>PowerPoint Presentation</vt:lpstr>
      <vt:lpstr>Nested If</vt:lpstr>
      <vt:lpstr>PowerPoint Presentation</vt:lpstr>
      <vt:lpstr>Vlookup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</vt:lpstr>
      <vt:lpstr>PowerPoint Presentation</vt:lpstr>
      <vt:lpstr>Text Functions</vt:lpstr>
      <vt:lpstr>Text Functions - Left</vt:lpstr>
      <vt:lpstr>Text Functions - Right</vt:lpstr>
      <vt:lpstr>Text Functions - Mid</vt:lpstr>
      <vt:lpstr>PowerPoint Presentation</vt:lpstr>
      <vt:lpstr>Text Functions - Concatenate</vt:lpstr>
      <vt:lpstr>Joining strings together</vt:lpstr>
      <vt:lpstr>Text Functions - Len</vt:lpstr>
      <vt:lpstr>Text Functions - Value</vt:lpstr>
      <vt:lpstr>Text Functions - Find</vt:lpstr>
      <vt:lpstr>Text Functions – Upper (or Lower)</vt:lpstr>
      <vt:lpstr>Text Functions - Trim</vt:lpstr>
      <vt:lpstr>Date and Time-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</dc:title>
  <dc:creator>HS Cat</dc:creator>
  <cp:lastModifiedBy>Vera Alexander</cp:lastModifiedBy>
  <cp:revision>34</cp:revision>
  <dcterms:created xsi:type="dcterms:W3CDTF">2018-05-03T08:39:52Z</dcterms:created>
  <dcterms:modified xsi:type="dcterms:W3CDTF">2018-10-02T11:47:42Z</dcterms:modified>
</cp:coreProperties>
</file>